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3" r:id="rId3"/>
    <p:sldId id="260" r:id="rId4"/>
    <p:sldId id="257" r:id="rId5"/>
    <p:sldId id="264" r:id="rId6"/>
    <p:sldId id="258" r:id="rId7"/>
    <p:sldId id="259" r:id="rId8"/>
    <p:sldId id="265" r:id="rId9"/>
    <p:sldId id="261" r:id="rId10"/>
    <p:sldId id="262"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3" d="100"/>
          <a:sy n="63" d="100"/>
        </p:scale>
        <p:origin x="-154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BFECD78-3C8E-49F2-8FAB-59489D168ABB}" type="datetimeFigureOut">
              <a:rPr lang="en-US" smtClean="0"/>
              <a:t>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FECD78-3C8E-49F2-8FAB-59489D168ABB}" type="datetimeFigureOut">
              <a:rPr lang="en-US" smtClean="0"/>
              <a:t>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FECD78-3C8E-49F2-8FAB-59489D168ABB}" type="datetimeFigureOut">
              <a:rPr lang="en-US" smtClean="0"/>
              <a:t>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FECD78-3C8E-49F2-8FAB-59489D168ABB}" type="datetimeFigureOut">
              <a:rPr lang="en-US" smtClean="0"/>
              <a:t>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FECD78-3C8E-49F2-8FAB-59489D168ABB}" type="datetimeFigureOut">
              <a:rPr lang="en-US" smtClean="0"/>
              <a:t>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9/20/18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5811347"/>
            <a:ext cx="6400800" cy="939800"/>
          </a:xfrm>
        </p:spPr>
        <p:txBody>
          <a:bodyPr>
            <a:normAutofit/>
          </a:bodyPr>
          <a:lstStyle/>
          <a:p>
            <a:r>
              <a:rPr lang="en-US" sz="2400" dirty="0" smtClean="0">
                <a:latin typeface="Vermin Vibes 2"/>
              </a:rPr>
              <a:t>Blockchain Protected.</a:t>
            </a:r>
          </a:p>
          <a:p>
            <a:endParaRPr lang="en-US" sz="2400" dirty="0">
              <a:latin typeface="Vermin Vibes 2"/>
            </a:endParaRPr>
          </a:p>
        </p:txBody>
      </p:sp>
      <p:sp>
        <p:nvSpPr>
          <p:cNvPr id="6" name="TextBox 5"/>
          <p:cNvSpPr txBox="1"/>
          <p:nvPr/>
        </p:nvSpPr>
        <p:spPr>
          <a:xfrm>
            <a:off x="2616744" y="417112"/>
            <a:ext cx="3910511" cy="954107"/>
          </a:xfrm>
          <a:prstGeom prst="rect">
            <a:avLst/>
          </a:prstGeom>
          <a:noFill/>
        </p:spPr>
        <p:txBody>
          <a:bodyPr wrap="square" rtlCol="0">
            <a:spAutoFit/>
          </a:bodyPr>
          <a:lstStyle/>
          <a:p>
            <a:pPr algn="ctr"/>
            <a:r>
              <a:rPr lang="en-US" sz="5600" b="1" dirty="0">
                <a:latin typeface="Vermin Vibes 2" panose="02000500000000000000" pitchFamily="2" charset="0"/>
              </a:rPr>
              <a:t>B</a:t>
            </a:r>
            <a:r>
              <a:rPr lang="en-US" sz="4800" b="1" dirty="0">
                <a:latin typeface="Vermin Vibes 2" panose="02000500000000000000" pitchFamily="2" charset="0"/>
              </a:rPr>
              <a:t>ike</a:t>
            </a:r>
            <a:r>
              <a:rPr lang="en-US" sz="5600" b="1" dirty="0">
                <a:latin typeface="Vermin Vibes 2" panose="02000500000000000000" pitchFamily="2" charset="0"/>
              </a:rPr>
              <a:t>D</a:t>
            </a:r>
            <a:r>
              <a:rPr lang="en-US" sz="4800" b="1" dirty="0">
                <a:latin typeface="Vermin Vibes 2" panose="02000500000000000000" pitchFamily="2" charset="0"/>
              </a:rPr>
              <a:t>eed</a:t>
            </a:r>
          </a:p>
        </p:txBody>
      </p:sp>
      <p:pic>
        <p:nvPicPr>
          <p:cNvPr id="7" name="Picture 6">
            <a:extLst>
              <a:ext uri="{FF2B5EF4-FFF2-40B4-BE49-F238E27FC236}">
                <a16:creationId xmlns="" xmlns:a16="http://schemas.microsoft.com/office/drawing/2014/main" id="{DEE28063-91C2-4C83-8465-9352D9DA93FB}"/>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588622" y="1607906"/>
            <a:ext cx="3966754" cy="3966754"/>
          </a:xfrm>
          <a:prstGeom prst="rect">
            <a:avLst/>
          </a:prstGeom>
        </p:spPr>
      </p:pic>
    </p:spTree>
    <p:extLst>
      <p:ext uri="{BB962C8B-B14F-4D97-AF65-F5344CB8AC3E}">
        <p14:creationId xmlns:p14="http://schemas.microsoft.com/office/powerpoint/2010/main" val="3017695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rPr>
              <a:t>The Geek Stuff</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t>BikeDeed is a Decentralized proof-of-ownership application running as a smart contract on the Ethereum Blockchain.  Technologies include:</a:t>
            </a:r>
          </a:p>
          <a:p>
            <a:endParaRPr lang="en-US" dirty="0"/>
          </a:p>
          <a:p>
            <a:r>
              <a:rPr lang="en-US" dirty="0"/>
              <a:t>ERC721 non-fungible tokens</a:t>
            </a:r>
          </a:p>
          <a:p>
            <a:r>
              <a:rPr lang="en-US" dirty="0"/>
              <a:t>IPFS</a:t>
            </a:r>
          </a:p>
          <a:p>
            <a:r>
              <a:rPr lang="en-US" dirty="0"/>
              <a:t>Web3</a:t>
            </a:r>
          </a:p>
          <a:p>
            <a:endParaRPr lang="en-US" dirty="0"/>
          </a:p>
          <a:p>
            <a:pPr marL="0" indent="0">
              <a:buNone/>
            </a:pPr>
            <a:r>
              <a:rPr lang="en-US" dirty="0"/>
              <a:t>The Minimum Viable Product is up and running on the Ethereum </a:t>
            </a:r>
            <a:r>
              <a:rPr lang="en-US" dirty="0" smtClean="0"/>
              <a:t>mainnet </a:t>
            </a:r>
            <a:r>
              <a:rPr lang="en-US" dirty="0"/>
              <a:t>now.  Go to https://</a:t>
            </a:r>
            <a:r>
              <a:rPr lang="en-US" dirty="0" smtClean="0"/>
              <a:t>bikedeed.io/app</a:t>
            </a:r>
            <a:endParaRPr lang="en-US" dirty="0"/>
          </a:p>
          <a:p>
            <a:endParaRPr lang="en-US" dirty="0"/>
          </a:p>
        </p:txBody>
      </p:sp>
      <p:pic>
        <p:nvPicPr>
          <p:cNvPr id="6" name="Picture 5">
            <a:extLst>
              <a:ext uri="{FF2B5EF4-FFF2-40B4-BE49-F238E27FC236}">
                <a16:creationId xmlns="" xmlns:a16="http://schemas.microsoft.com/office/drawing/2014/main" id="{4C24787B-3860-4821-B65F-1B57A65A7EB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43846" y="1600200"/>
            <a:ext cx="4234543" cy="4234543"/>
          </a:xfrm>
          <a:prstGeom prst="rect">
            <a:avLst/>
          </a:prstGeom>
        </p:spPr>
      </p:pic>
    </p:spTree>
    <p:extLst>
      <p:ext uri="{BB962C8B-B14F-4D97-AF65-F5344CB8AC3E}">
        <p14:creationId xmlns:p14="http://schemas.microsoft.com/office/powerpoint/2010/main" val="1573948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24E56DE3-7592-49EC-8AE5-3B9D57998E13}"/>
              </a:ext>
            </a:extLst>
          </p:cNvPr>
          <p:cNvSpPr/>
          <p:nvPr/>
        </p:nvSpPr>
        <p:spPr>
          <a:xfrm>
            <a:off x="367936" y="4127862"/>
            <a:ext cx="8401595" cy="1933303"/>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normAutofit fontScale="90000"/>
          </a:bodyPr>
          <a:lstStyle/>
          <a:p>
            <a:r>
              <a:rPr lang="en-US" u="sng" dirty="0" smtClean="0">
                <a:latin typeface="Vermin Vibes 2"/>
              </a:rPr>
              <a:t> BlockCHAIN Revolution?</a:t>
            </a:r>
            <a:endParaRPr lang="en-US" u="sng" dirty="0">
              <a:latin typeface="Vermin Vibes 2"/>
            </a:endParaRPr>
          </a:p>
        </p:txBody>
      </p:sp>
      <p:sp>
        <p:nvSpPr>
          <p:cNvPr id="3" name="Content Placeholder 2"/>
          <p:cNvSpPr>
            <a:spLocks noGrp="1"/>
          </p:cNvSpPr>
          <p:nvPr>
            <p:ph idx="1"/>
          </p:nvPr>
        </p:nvSpPr>
        <p:spPr/>
        <p:txBody>
          <a:bodyPr>
            <a:normAutofit/>
          </a:bodyPr>
          <a:lstStyle/>
          <a:p>
            <a:pPr marL="0" indent="0">
              <a:buNone/>
            </a:pPr>
            <a:r>
              <a:rPr lang="en-US" sz="2400" dirty="0"/>
              <a:t>Getting the average person to see beyond the hype of tokens, Blockchain and ICOs is a difficult task.  People need to be exposed to </a:t>
            </a:r>
            <a:r>
              <a:rPr lang="en-US" sz="2400" dirty="0">
                <a:solidFill>
                  <a:srgbClr val="00B0F0"/>
                </a:solidFill>
              </a:rPr>
              <a:t>real-world applications </a:t>
            </a:r>
            <a:r>
              <a:rPr lang="en-US" sz="2400" dirty="0"/>
              <a:t>that are based on concepts they already understand before they will be open to the ideas that make Decentralization so </a:t>
            </a:r>
            <a:r>
              <a:rPr lang="en-US" sz="2400" dirty="0">
                <a:solidFill>
                  <a:srgbClr val="00B0F0"/>
                </a:solidFill>
              </a:rPr>
              <a:t>exciting and revolutionary</a:t>
            </a:r>
            <a:r>
              <a:rPr lang="en-US" sz="2400" dirty="0"/>
              <a:t>.  That was the primary motivation for creating BikeDeed.</a:t>
            </a:r>
          </a:p>
          <a:p>
            <a:pPr marL="0" indent="0">
              <a:buNone/>
            </a:pPr>
            <a:endParaRPr lang="en-US" sz="2400" dirty="0"/>
          </a:p>
          <a:p>
            <a:pPr marL="0" indent="0">
              <a:buNone/>
            </a:pPr>
            <a:r>
              <a:rPr lang="en-US" sz="2400" dirty="0"/>
              <a:t>The gigantic market of bicycle ownership represents a unique opportunity to bring a significant portion of the world’s population into the Blockchain ecosystem, leading to further opportunities of exposing them to a myriad of other products.</a:t>
            </a:r>
          </a:p>
        </p:txBody>
      </p:sp>
    </p:spTree>
    <p:extLst>
      <p:ext uri="{BB962C8B-B14F-4D97-AF65-F5344CB8AC3E}">
        <p14:creationId xmlns:p14="http://schemas.microsoft.com/office/powerpoint/2010/main" val="3289343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cs typeface="Vermin Vibes 2"/>
              </a:rPr>
              <a:t>The Problem</a:t>
            </a:r>
          </a:p>
        </p:txBody>
      </p:sp>
      <p:sp>
        <p:nvSpPr>
          <p:cNvPr id="3" name="Content Placeholder 2"/>
          <p:cNvSpPr>
            <a:spLocks noGrp="1"/>
          </p:cNvSpPr>
          <p:nvPr>
            <p:ph idx="1"/>
          </p:nvPr>
        </p:nvSpPr>
        <p:spPr/>
        <p:txBody>
          <a:bodyPr/>
          <a:lstStyle/>
          <a:p>
            <a:pPr marL="400050" lvl="1" indent="0">
              <a:buNone/>
            </a:pPr>
            <a:endParaRPr lang="en-US" sz="3200" dirty="0"/>
          </a:p>
          <a:p>
            <a:pPr marL="400050" lvl="1" indent="0">
              <a:buNone/>
            </a:pPr>
            <a:r>
              <a:rPr lang="en-US" sz="3200" dirty="0"/>
              <a:t>There is currently no </a:t>
            </a:r>
            <a:r>
              <a:rPr lang="en-US" sz="3200" dirty="0">
                <a:solidFill>
                  <a:srgbClr val="00B0F0"/>
                </a:solidFill>
              </a:rPr>
              <a:t>Universal, Trusted, Borderless, Decentralized</a:t>
            </a:r>
            <a:r>
              <a:rPr lang="en-US" sz="3200" dirty="0"/>
              <a:t> repository for the registration, transfer and tracking of </a:t>
            </a:r>
            <a:r>
              <a:rPr lang="en-US" sz="3200" dirty="0" smtClean="0"/>
              <a:t>bicycles</a:t>
            </a:r>
            <a:r>
              <a:rPr lang="en-US" sz="3200" dirty="0"/>
              <a:t>.</a:t>
            </a:r>
          </a:p>
          <a:p>
            <a:pPr marL="400050" lvl="1" indent="0">
              <a:buNone/>
            </a:pPr>
            <a:endParaRPr lang="en-US" sz="3200" dirty="0"/>
          </a:p>
          <a:p>
            <a:pPr marL="400050" lvl="1" indent="0" algn="ctr">
              <a:buNone/>
            </a:pPr>
            <a:r>
              <a:rPr lang="en-US" sz="3200" dirty="0"/>
              <a:t>                </a:t>
            </a:r>
          </a:p>
          <a:p>
            <a:pPr marL="400050" lvl="1" indent="0" algn="ctr">
              <a:buNone/>
            </a:pPr>
            <a:r>
              <a:rPr lang="en-US" sz="3200" dirty="0"/>
              <a:t>                 “So, why should I care?”</a:t>
            </a:r>
          </a:p>
          <a:p>
            <a:pPr marL="0" indent="0">
              <a:buNone/>
            </a:pPr>
            <a:endParaRPr lang="en-US" sz="2400" dirty="0"/>
          </a:p>
        </p:txBody>
      </p:sp>
    </p:spTree>
    <p:extLst>
      <p:ext uri="{BB962C8B-B14F-4D97-AF65-F5344CB8AC3E}">
        <p14:creationId xmlns:p14="http://schemas.microsoft.com/office/powerpoint/2010/main" val="3502717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latin typeface="Vermin Vibes 2"/>
                <a:cs typeface="Vermin Vibes 2"/>
              </a:rPr>
              <a:t>The Numbers</a:t>
            </a:r>
          </a:p>
        </p:txBody>
      </p:sp>
      <p:sp>
        <p:nvSpPr>
          <p:cNvPr id="3" name="Content Placeholder 2"/>
          <p:cNvSpPr>
            <a:spLocks noGrp="1"/>
          </p:cNvSpPr>
          <p:nvPr>
            <p:ph idx="1"/>
          </p:nvPr>
        </p:nvSpPr>
        <p:spPr/>
        <p:txBody>
          <a:bodyPr>
            <a:normAutofit lnSpcReduction="10000"/>
          </a:bodyPr>
          <a:lstStyle/>
          <a:p>
            <a:r>
              <a:rPr lang="en-US" b="1" dirty="0">
                <a:solidFill>
                  <a:srgbClr val="00B0F0"/>
                </a:solidFill>
              </a:rPr>
              <a:t>Two Billion  </a:t>
            </a:r>
            <a:r>
              <a:rPr lang="en-US" b="1" dirty="0">
                <a:solidFill>
                  <a:schemeClr val="bg1">
                    <a:lumMod val="75000"/>
                    <a:lumOff val="25000"/>
                  </a:schemeClr>
                </a:solidFill>
              </a:rPr>
              <a:t>2,000,000,000</a:t>
            </a:r>
          </a:p>
          <a:p>
            <a:pPr marL="0" indent="0">
              <a:buNone/>
            </a:pPr>
            <a:r>
              <a:rPr lang="en-US" dirty="0"/>
              <a:t> </a:t>
            </a:r>
            <a:r>
              <a:rPr lang="en-US" sz="2400" dirty="0"/>
              <a:t>Number of bicycles in use around the world.</a:t>
            </a:r>
            <a:endParaRPr lang="en-US" dirty="0"/>
          </a:p>
          <a:p>
            <a:r>
              <a:rPr lang="en-US" b="1" dirty="0">
                <a:solidFill>
                  <a:srgbClr val="00B0F0"/>
                </a:solidFill>
              </a:rPr>
              <a:t>One Hundred Million  </a:t>
            </a:r>
            <a:r>
              <a:rPr lang="en-US" b="1" dirty="0">
                <a:solidFill>
                  <a:schemeClr val="bg1">
                    <a:lumMod val="75000"/>
                    <a:lumOff val="25000"/>
                  </a:schemeClr>
                </a:solidFill>
              </a:rPr>
              <a:t>100,000,000</a:t>
            </a:r>
          </a:p>
          <a:p>
            <a:pPr marL="0" indent="0">
              <a:buNone/>
            </a:pPr>
            <a:r>
              <a:rPr lang="en-US" dirty="0"/>
              <a:t> </a:t>
            </a:r>
            <a:r>
              <a:rPr lang="en-US" sz="2400" dirty="0"/>
              <a:t>The number of new bicycles </a:t>
            </a:r>
            <a:r>
              <a:rPr lang="en-US" sz="2400" dirty="0" smtClean="0"/>
              <a:t>manufactured, shipped and sold </a:t>
            </a:r>
            <a:r>
              <a:rPr lang="en-US" sz="2400" dirty="0"/>
              <a:t>worldwide each year.  </a:t>
            </a:r>
          </a:p>
          <a:p>
            <a:r>
              <a:rPr lang="en-US" b="1" dirty="0">
                <a:solidFill>
                  <a:srgbClr val="00B0F0"/>
                </a:solidFill>
              </a:rPr>
              <a:t>One and a Half Million  </a:t>
            </a:r>
            <a:r>
              <a:rPr lang="en-US" b="1" dirty="0">
                <a:solidFill>
                  <a:schemeClr val="bg1">
                    <a:lumMod val="75000"/>
                    <a:lumOff val="25000"/>
                  </a:schemeClr>
                </a:solidFill>
              </a:rPr>
              <a:t>1,500,000</a:t>
            </a:r>
          </a:p>
          <a:p>
            <a:pPr marL="0" indent="0">
              <a:buNone/>
            </a:pPr>
            <a:r>
              <a:rPr lang="en-US" sz="2200" dirty="0"/>
              <a:t> Number of bicycles stolen each year in the U.S.</a:t>
            </a:r>
          </a:p>
          <a:p>
            <a:r>
              <a:rPr lang="en-US" b="1" dirty="0" smtClean="0">
                <a:solidFill>
                  <a:srgbClr val="00B0F0"/>
                </a:solidFill>
              </a:rPr>
              <a:t>Eleven  </a:t>
            </a:r>
            <a:r>
              <a:rPr lang="en-US" b="1" dirty="0" smtClean="0">
                <a:solidFill>
                  <a:schemeClr val="bg1">
                    <a:lumMod val="75000"/>
                    <a:lumOff val="25000"/>
                  </a:schemeClr>
                </a:solidFill>
              </a:rPr>
              <a:t>11</a:t>
            </a:r>
            <a:endParaRPr lang="en-US" b="1" dirty="0">
              <a:solidFill>
                <a:schemeClr val="bg1">
                  <a:lumMod val="75000"/>
                  <a:lumOff val="25000"/>
                </a:schemeClr>
              </a:solidFill>
            </a:endParaRPr>
          </a:p>
          <a:p>
            <a:pPr marL="0" indent="0">
              <a:buNone/>
            </a:pPr>
            <a:r>
              <a:rPr lang="en-US" dirty="0"/>
              <a:t> </a:t>
            </a:r>
            <a:r>
              <a:rPr lang="en-US" sz="2400" dirty="0"/>
              <a:t>The number of bicycles currently registered on the Blockchain.</a:t>
            </a:r>
          </a:p>
          <a:p>
            <a:pPr marL="0" indent="0">
              <a:buNone/>
            </a:pPr>
            <a:endParaRPr lang="en-US" dirty="0"/>
          </a:p>
        </p:txBody>
      </p:sp>
    </p:spTree>
    <p:extLst>
      <p:ext uri="{BB962C8B-B14F-4D97-AF65-F5344CB8AC3E}">
        <p14:creationId xmlns:p14="http://schemas.microsoft.com/office/powerpoint/2010/main" val="3928150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C1231420-99B7-4DB3-BE85-B5616C460F8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857250"/>
            <a:ext cx="9144000" cy="5143500"/>
          </a:xfrm>
          <a:prstGeom prst="rect">
            <a:avLst/>
          </a:prstGeom>
        </p:spPr>
      </p:pic>
    </p:spTree>
    <p:extLst>
      <p:ext uri="{BB962C8B-B14F-4D97-AF65-F5344CB8AC3E}">
        <p14:creationId xmlns:p14="http://schemas.microsoft.com/office/powerpoint/2010/main" val="2630355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Vermin Vibes 2"/>
              </a:rPr>
              <a:t>How it works </a:t>
            </a:r>
            <a:endParaRPr lang="en-US" u="sng" dirty="0">
              <a:latin typeface="Vermin Vibes 2"/>
            </a:endParaRPr>
          </a:p>
        </p:txBody>
      </p:sp>
      <p:sp>
        <p:nvSpPr>
          <p:cNvPr id="3" name="Content Placeholder 2"/>
          <p:cNvSpPr>
            <a:spLocks noGrp="1"/>
          </p:cNvSpPr>
          <p:nvPr>
            <p:ph idx="1"/>
          </p:nvPr>
        </p:nvSpPr>
        <p:spPr>
          <a:xfrm>
            <a:off x="457200" y="1652648"/>
            <a:ext cx="8229600" cy="4830567"/>
          </a:xfrm>
        </p:spPr>
        <p:txBody>
          <a:bodyPr>
            <a:normAutofit fontScale="85000" lnSpcReduction="10000"/>
          </a:bodyPr>
          <a:lstStyle/>
          <a:p>
            <a:pPr marL="0" lvl="1" indent="0" algn="ctr">
              <a:buNone/>
            </a:pPr>
            <a:r>
              <a:rPr lang="en-US" sz="3200" dirty="0">
                <a:solidFill>
                  <a:srgbClr val="00B0F0"/>
                </a:solidFill>
              </a:rPr>
              <a:t>A Universal, Trusted, Borderless, Decentralized,  repository for the registration, transfer and tracking of </a:t>
            </a:r>
            <a:r>
              <a:rPr lang="en-US" sz="3200" dirty="0" smtClean="0">
                <a:solidFill>
                  <a:srgbClr val="00B0F0"/>
                </a:solidFill>
              </a:rPr>
              <a:t>bicycles.</a:t>
            </a:r>
          </a:p>
          <a:p>
            <a:pPr marL="0" lvl="1" indent="0" algn="ctr">
              <a:buNone/>
            </a:pPr>
            <a:endParaRPr lang="en-US" dirty="0"/>
          </a:p>
          <a:p>
            <a:pPr marL="400050" lvl="1" indent="0">
              <a:buNone/>
            </a:pPr>
            <a:r>
              <a:rPr lang="en-US" sz="2000" dirty="0"/>
              <a:t>Each bicycle is labeled with a QR Code and registered on the Blockchain before it leaves the factory.  When the </a:t>
            </a:r>
            <a:r>
              <a:rPr lang="en-US" sz="2000" dirty="0" smtClean="0"/>
              <a:t>bicycle </a:t>
            </a:r>
            <a:r>
              <a:rPr lang="en-US" sz="2000" dirty="0"/>
              <a:t>is shipped to </a:t>
            </a:r>
            <a:r>
              <a:rPr lang="en-US" sz="2000" dirty="0" smtClean="0"/>
              <a:t>the wholesaler</a:t>
            </a:r>
            <a:r>
              <a:rPr lang="en-US" sz="2000" dirty="0"/>
              <a:t>, </a:t>
            </a:r>
            <a:r>
              <a:rPr lang="en-US" sz="2000" dirty="0" smtClean="0"/>
              <a:t>the BikeDeed dApp is used to transfer ownership of the the ERC 721 deed to the wholesaler’s wallet.  The same process occurs when the </a:t>
            </a:r>
            <a:r>
              <a:rPr lang="en-US" sz="2000" dirty="0"/>
              <a:t>bike is shipped to the </a:t>
            </a:r>
            <a:r>
              <a:rPr lang="en-US" sz="2000" dirty="0" smtClean="0"/>
              <a:t>Local </a:t>
            </a:r>
            <a:r>
              <a:rPr lang="en-US" sz="2000" dirty="0"/>
              <a:t>B</a:t>
            </a:r>
            <a:r>
              <a:rPr lang="en-US" sz="2000" dirty="0" smtClean="0"/>
              <a:t>ike </a:t>
            </a:r>
            <a:r>
              <a:rPr lang="en-US" sz="2000" dirty="0"/>
              <a:t>S</a:t>
            </a:r>
            <a:r>
              <a:rPr lang="en-US" sz="2000" dirty="0" smtClean="0"/>
              <a:t>hop </a:t>
            </a:r>
            <a:r>
              <a:rPr lang="en-US" sz="2000" dirty="0"/>
              <a:t>for retail </a:t>
            </a:r>
            <a:r>
              <a:rPr lang="en-US" sz="2000" dirty="0" smtClean="0"/>
              <a:t>sale.  When </a:t>
            </a:r>
            <a:r>
              <a:rPr lang="en-US" sz="2000" dirty="0"/>
              <a:t>the bike is </a:t>
            </a:r>
            <a:r>
              <a:rPr lang="en-US" sz="2000" dirty="0" smtClean="0"/>
              <a:t>finally sold </a:t>
            </a:r>
            <a:r>
              <a:rPr lang="en-US" sz="2000" dirty="0"/>
              <a:t>to an </a:t>
            </a:r>
            <a:r>
              <a:rPr lang="en-US" sz="2000" dirty="0" smtClean="0"/>
              <a:t>individual - or between individuals </a:t>
            </a:r>
            <a:r>
              <a:rPr lang="mr-IN" sz="2000" dirty="0" smtClean="0"/>
              <a:t>–</a:t>
            </a:r>
            <a:r>
              <a:rPr lang="en-US" sz="2000" dirty="0" smtClean="0"/>
              <a:t> ownership of the  bicycle’s </a:t>
            </a:r>
            <a:r>
              <a:rPr lang="en-US" sz="2000" dirty="0"/>
              <a:t>deed is transferred to </a:t>
            </a:r>
            <a:r>
              <a:rPr lang="en-US" sz="2000" dirty="0" smtClean="0"/>
              <a:t>from one individual’s wallet to the other.</a:t>
            </a:r>
            <a:r>
              <a:rPr lang="en-US" sz="2000" dirty="0"/>
              <a:t> </a:t>
            </a:r>
            <a:r>
              <a:rPr lang="en-US" sz="2000" dirty="0" smtClean="0"/>
              <a:t> At every stage of the bicycle’s voyage, the QR code on the bicycle is used to record the time and location of each Supply Chain Event making it a public record on the Blockchain.</a:t>
            </a:r>
            <a:r>
              <a:rPr lang="en-US" sz="2000" dirty="0"/>
              <a:t> </a:t>
            </a:r>
            <a:r>
              <a:rPr lang="en-US" sz="2000" dirty="0" smtClean="0"/>
              <a:t> Every time maintenance is performed on the bike, the QR code and BikeDeed dApp is used to record the time, location, cost and description of the work.  That information remains a public record on the Blockchain. This rich Blockchain history deters theft and  facilitates successful reunion after a bike is recovered </a:t>
            </a:r>
            <a:r>
              <a:rPr lang="mr-IN" sz="2000" dirty="0" smtClean="0"/>
              <a:t>–</a:t>
            </a:r>
            <a:r>
              <a:rPr lang="en-US" sz="2000" dirty="0" smtClean="0"/>
              <a:t> especially in the case of international trafficking.</a:t>
            </a:r>
            <a:endParaRPr lang="en-US" sz="2000" dirty="0"/>
          </a:p>
        </p:txBody>
      </p:sp>
    </p:spTree>
    <p:extLst>
      <p:ext uri="{BB962C8B-B14F-4D97-AF65-F5344CB8AC3E}">
        <p14:creationId xmlns:p14="http://schemas.microsoft.com/office/powerpoint/2010/main" val="665227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Vermin Vibes 2"/>
              </a:rPr>
              <a:t>The 30 Second Demo</a:t>
            </a:r>
          </a:p>
        </p:txBody>
      </p:sp>
      <p:pic>
        <p:nvPicPr>
          <p:cNvPr id="8" name="proveitbikedeed480.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extLst>
      <p:ext uri="{BB962C8B-B14F-4D97-AF65-F5344CB8AC3E}">
        <p14:creationId xmlns:p14="http://schemas.microsoft.com/office/powerpoint/2010/main" val="2931704861"/>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Vermin Vibes 2"/>
              </a:rPr>
              <a:t>The Competition</a:t>
            </a:r>
            <a:r>
              <a:rPr lang="en-US" u="sng" dirty="0" smtClean="0">
                <a:latin typeface="Vermin Vibes 2"/>
              </a:rPr>
              <a:t> </a:t>
            </a:r>
            <a:endParaRPr lang="en-US" u="sng" dirty="0">
              <a:latin typeface="Vermin Vibes 2"/>
            </a:endParaRPr>
          </a:p>
        </p:txBody>
      </p:sp>
      <p:sp>
        <p:nvSpPr>
          <p:cNvPr id="3" name="Content Placeholder 2"/>
          <p:cNvSpPr>
            <a:spLocks noGrp="1"/>
          </p:cNvSpPr>
          <p:nvPr>
            <p:ph idx="1"/>
          </p:nvPr>
        </p:nvSpPr>
        <p:spPr>
          <a:xfrm>
            <a:off x="457200" y="1652648"/>
            <a:ext cx="8229600" cy="4830567"/>
          </a:xfrm>
        </p:spPr>
        <p:txBody>
          <a:bodyPr>
            <a:normAutofit/>
          </a:bodyPr>
          <a:lstStyle/>
          <a:p>
            <a:pPr marL="0" lvl="1" indent="0" algn="ctr">
              <a:buNone/>
            </a:pPr>
            <a:r>
              <a:rPr lang="en-US" sz="3200" dirty="0" smtClean="0">
                <a:solidFill>
                  <a:srgbClr val="00B0F0"/>
                </a:solidFill>
              </a:rPr>
              <a:t>BikeDeed Does Not See Competitors, only Partners.</a:t>
            </a:r>
          </a:p>
          <a:p>
            <a:pPr marL="0" lvl="1" indent="0" algn="ctr">
              <a:buNone/>
            </a:pPr>
            <a:endParaRPr lang="en-US" dirty="0"/>
          </a:p>
          <a:p>
            <a:pPr marL="400050" lvl="1" indent="0">
              <a:buNone/>
            </a:pPr>
            <a:r>
              <a:rPr lang="en-US" sz="2000" dirty="0" smtClean="0"/>
              <a:t>Currently, most bicycle registration solutions have a narrow and altruistic goal. To prevent theft and reunite stolen bicycles with their owners. </a:t>
            </a:r>
            <a:r>
              <a:rPr lang="en-US" sz="2000" dirty="0" smtClean="0"/>
              <a:t>BikeDeed sees itself partnering or joining with these other organizations to continually improve that process.  </a:t>
            </a:r>
          </a:p>
          <a:p>
            <a:pPr marL="400050" lvl="1" indent="0">
              <a:buNone/>
            </a:pPr>
            <a:r>
              <a:rPr lang="en-US" sz="2000" dirty="0" smtClean="0"/>
              <a:t>Who else do we see ourselves partnering with?  Manufacturers, Shipping Companies, Local Bike Shops, Law Enforcement Organizations, Athletic Organizations and Bicycle Cooperatives, in addition to Developers who which to extend the BikeDeed ecosystem into new directions.</a:t>
            </a:r>
            <a:endParaRPr lang="en-US" sz="2000" dirty="0"/>
          </a:p>
        </p:txBody>
      </p:sp>
    </p:spTree>
    <p:extLst>
      <p:ext uri="{BB962C8B-B14F-4D97-AF65-F5344CB8AC3E}">
        <p14:creationId xmlns:p14="http://schemas.microsoft.com/office/powerpoint/2010/main" val="4212759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u="sng" dirty="0">
                <a:latin typeface="Vermin Vibes 2"/>
              </a:rPr>
              <a:t>Features</a:t>
            </a:r>
          </a:p>
        </p:txBody>
      </p:sp>
      <p:pic>
        <p:nvPicPr>
          <p:cNvPr id="8" name="Content Placeholder 7" descr="scan_mobile1.PNG"/>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l="-111375" r="-111375"/>
          <a:stretch/>
        </p:blipFill>
        <p:spPr>
          <a:xfrm>
            <a:off x="-2198688" y="1600200"/>
            <a:ext cx="8229601" cy="4525963"/>
          </a:xfrm>
        </p:spPr>
      </p:pic>
      <p:sp>
        <p:nvSpPr>
          <p:cNvPr id="9" name="TextBox 8"/>
          <p:cNvSpPr txBox="1"/>
          <p:nvPr/>
        </p:nvSpPr>
        <p:spPr>
          <a:xfrm>
            <a:off x="3758951" y="1636865"/>
            <a:ext cx="5029039" cy="4062651"/>
          </a:xfrm>
          <a:prstGeom prst="rect">
            <a:avLst/>
          </a:prstGeom>
          <a:noFill/>
        </p:spPr>
        <p:txBody>
          <a:bodyPr wrap="square" rtlCol="0">
            <a:spAutoFit/>
          </a:bodyPr>
          <a:lstStyle/>
          <a:p>
            <a:endParaRPr lang="en-US" sz="2400" dirty="0" smtClean="0"/>
          </a:p>
          <a:p>
            <a:pPr marL="342900" indent="-342900">
              <a:buFont typeface="Arial"/>
              <a:buChar char="•"/>
            </a:pPr>
            <a:endParaRPr lang="en-US" sz="2400" dirty="0" smtClean="0"/>
          </a:p>
          <a:p>
            <a:pPr marL="342900" indent="-342900">
              <a:buFont typeface="Arial"/>
              <a:buChar char="•"/>
            </a:pPr>
            <a:endParaRPr lang="en-US" sz="2400" dirty="0"/>
          </a:p>
          <a:p>
            <a:pPr marL="342900" indent="-342900">
              <a:buFont typeface="Arial"/>
              <a:buChar char="•"/>
            </a:pPr>
            <a:r>
              <a:rPr lang="en-US" sz="2400" dirty="0" smtClean="0"/>
              <a:t>Transfer of </a:t>
            </a:r>
            <a:r>
              <a:rPr lang="en-US" sz="2400" dirty="0"/>
              <a:t>Ownership</a:t>
            </a:r>
            <a:r>
              <a:rPr lang="en-US" sz="2400" dirty="0" smtClean="0"/>
              <a:t>.</a:t>
            </a:r>
          </a:p>
          <a:p>
            <a:pPr marL="342900" indent="-342900">
              <a:buFont typeface="Arial"/>
              <a:buChar char="•"/>
            </a:pPr>
            <a:r>
              <a:rPr lang="en-US" sz="2400" dirty="0" smtClean="0"/>
              <a:t>Maintenance Tracking.</a:t>
            </a:r>
          </a:p>
          <a:p>
            <a:pPr marL="342900" indent="-342900">
              <a:buFont typeface="Arial"/>
              <a:buChar char="•"/>
            </a:pPr>
            <a:r>
              <a:rPr lang="en-US" sz="2400" dirty="0" smtClean="0"/>
              <a:t>Proof of Ownership.</a:t>
            </a:r>
            <a:endParaRPr lang="en-US" sz="2400" dirty="0"/>
          </a:p>
          <a:p>
            <a:pPr marL="342900" indent="-342900">
              <a:buFont typeface="Arial"/>
              <a:buChar char="•"/>
            </a:pPr>
            <a:r>
              <a:rPr lang="en-US" sz="2400" dirty="0" smtClean="0"/>
              <a:t>Supply Chain Tracking.</a:t>
            </a:r>
            <a:endParaRPr lang="en-US" sz="2400" dirty="0"/>
          </a:p>
          <a:p>
            <a:pPr marL="285750" indent="-285750">
              <a:buFont typeface="Arial"/>
              <a:buChar char="•"/>
            </a:pPr>
            <a:r>
              <a:rPr lang="en-US" sz="2400" dirty="0" smtClean="0"/>
              <a:t> Theft and Recovery.</a:t>
            </a:r>
            <a:endParaRPr lang="en-US" sz="2400" dirty="0"/>
          </a:p>
          <a:p>
            <a:pPr marL="285750" indent="-285750">
              <a:buFont typeface="Arial"/>
              <a:buChar char="•"/>
            </a:pPr>
            <a:r>
              <a:rPr lang="en-US" sz="2400" dirty="0" smtClean="0"/>
              <a:t> Search Bikes and Owners.</a:t>
            </a:r>
          </a:p>
          <a:p>
            <a:pPr marL="285750" indent="-285750">
              <a:buFont typeface="Arial"/>
              <a:buChar char="•"/>
            </a:pPr>
            <a:r>
              <a:rPr lang="en-US" sz="2400" dirty="0"/>
              <a:t> </a:t>
            </a:r>
            <a:r>
              <a:rPr lang="en-US" sz="2400" dirty="0" smtClean="0"/>
              <a:t>Data Discovery.</a:t>
            </a:r>
            <a:endParaRPr lang="en-US" sz="2400" dirty="0"/>
          </a:p>
          <a:p>
            <a:pPr marL="285750" indent="-285750">
              <a:buFont typeface="Arial"/>
              <a:buChar char="•"/>
            </a:pPr>
            <a:endParaRPr lang="en-US" dirty="0"/>
          </a:p>
        </p:txBody>
      </p:sp>
    </p:spTree>
    <p:extLst>
      <p:ext uri="{BB962C8B-B14F-4D97-AF65-F5344CB8AC3E}">
        <p14:creationId xmlns:p14="http://schemas.microsoft.com/office/powerpoint/2010/main" val="1442832770"/>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13286</TotalTime>
  <Words>612</Words>
  <Application>Microsoft Macintosh PowerPoint</Application>
  <PresentationFormat>On-screen Show (4:3)</PresentationFormat>
  <Paragraphs>50</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 Black </vt:lpstr>
      <vt:lpstr>PowerPoint Presentation</vt:lpstr>
      <vt:lpstr> BlockCHAIN Revolution?</vt:lpstr>
      <vt:lpstr>The Problem</vt:lpstr>
      <vt:lpstr>The Numbers</vt:lpstr>
      <vt:lpstr>PowerPoint Presentation</vt:lpstr>
      <vt:lpstr>How it works </vt:lpstr>
      <vt:lpstr>The 30 Second Demo</vt:lpstr>
      <vt:lpstr>The Competition </vt:lpstr>
      <vt:lpstr>Features</vt:lpstr>
      <vt:lpstr>The Geek Stuff</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BikeDeed</dc:title>
  <dc:creator>Default User Nam</dc:creator>
  <cp:lastModifiedBy>Default User Nam</cp:lastModifiedBy>
  <cp:revision>47</cp:revision>
  <dcterms:created xsi:type="dcterms:W3CDTF">2018-08-19T00:09:53Z</dcterms:created>
  <dcterms:modified xsi:type="dcterms:W3CDTF">2018-09-20T23:06:45Z</dcterms:modified>
</cp:coreProperties>
</file>

<file path=docProps/thumbnail.jpeg>
</file>